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png"/>
  <Override PartName="/ppt/media/image14.jpg" ContentType="image/png"/>
  <Override PartName="/ppt/media/image15.jpg" ContentType="image/png"/>
  <Override PartName="/ppt/media/image17.jpg" ContentType="image/png"/>
  <Override PartName="/ppt/media/image19.jpg" ContentType="image/png"/>
  <Override PartName="/ppt/media/image24.jpg" ContentType="image/png"/>
  <Override PartName="/ppt/media/image25.jpg" ContentType="image/png"/>
  <Override PartName="/ppt/media/image26.jpg" ContentType="image/png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76" r:id="rId6"/>
    <p:sldId id="277" r:id="rId7"/>
    <p:sldId id="278" r:id="rId8"/>
    <p:sldId id="279" r:id="rId9"/>
    <p:sldId id="262" r:id="rId10"/>
    <p:sldId id="282" r:id="rId11"/>
    <p:sldId id="263" r:id="rId12"/>
    <p:sldId id="281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B09"/>
    <a:srgbClr val="4D2F17"/>
    <a:srgbClr val="920000"/>
    <a:srgbClr val="FFDF79"/>
    <a:srgbClr val="EF8B47"/>
    <a:srgbClr val="FFD961"/>
    <a:srgbClr val="FFCE33"/>
    <a:srgbClr val="381850"/>
    <a:srgbClr val="C3793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5" autoAdjust="0"/>
  </p:normalViewPr>
  <p:slideViewPr>
    <p:cSldViewPr snapToGrid="0">
      <p:cViewPr varScale="1">
        <p:scale>
          <a:sx n="74" d="100"/>
          <a:sy n="74" d="100"/>
        </p:scale>
        <p:origin x="17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805B5-C7AD-4025-8C68-5BEBFB166E7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DDF3D-5DDC-4C90-A903-2346E527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1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2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0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0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9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2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6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0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F8D2-FAA4-4B0B-9ED7-F11C7C2B67E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5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g"/><Relationship Id="rId5" Type="http://schemas.openxmlformats.org/officeDocument/2006/relationships/image" Target="../media/image21.jpg"/><Relationship Id="rId10" Type="http://schemas.openxmlformats.org/officeDocument/2006/relationships/image" Target="../media/image25.jpg"/><Relationship Id="rId4" Type="http://schemas.microsoft.com/office/2007/relationships/hdphoto" Target="../media/hdphoto1.wdp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1.jp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588">
            <a:off x="0" y="4130866"/>
            <a:ext cx="3319436" cy="2556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27164"/>
            <a:ext cx="3352799" cy="251711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228600"/>
            <a:ext cx="4648200" cy="13716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4" descr="FV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28600"/>
            <a:ext cx="1542189" cy="15421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00400" y="2133600"/>
            <a:ext cx="2590800" cy="685800"/>
          </a:xfrm>
          <a:prstGeom prst="roundRect">
            <a:avLst/>
          </a:prstGeom>
          <a:solidFill>
            <a:srgbClr val="381850"/>
          </a:solidFill>
          <a:ln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VIII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3568" y="2819400"/>
            <a:ext cx="7704856" cy="1237175"/>
          </a:xfrm>
          <a:prstGeom prst="roundRect">
            <a:avLst/>
          </a:prstGeom>
          <a:solidFill>
            <a:schemeClr val="bg1">
              <a:alpha val="66000"/>
            </a:schemeClr>
          </a:solidFill>
          <a:ln w="3810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solidFill>
                  <a:srgbClr val="381850"/>
                </a:solidFill>
                <a:latin typeface="Garamond" pitchFamily="18" charset="0"/>
              </a:rPr>
              <a:t>Određivanje</a:t>
            </a:r>
            <a:r>
              <a:rPr lang="en-US" sz="3200" b="1" dirty="0" smtClean="0">
                <a:solidFill>
                  <a:srgbClr val="381850"/>
                </a:solidFill>
                <a:latin typeface="Garamond" pitchFamily="18" charset="0"/>
              </a:rPr>
              <a:t> </a:t>
            </a:r>
            <a:r>
              <a:rPr lang="en-US" sz="3200" b="1" dirty="0" err="1" smtClean="0">
                <a:solidFill>
                  <a:srgbClr val="381850"/>
                </a:solidFill>
                <a:latin typeface="Garamond" pitchFamily="18" charset="0"/>
              </a:rPr>
              <a:t>koncentracije</a:t>
            </a:r>
            <a:r>
              <a:rPr lang="en-US" sz="3200" b="1" dirty="0" smtClean="0">
                <a:solidFill>
                  <a:srgbClr val="381850"/>
                </a:solidFill>
                <a:latin typeface="Garamond" pitchFamily="18" charset="0"/>
              </a:rPr>
              <a:t> </a:t>
            </a:r>
            <a:r>
              <a:rPr lang="en-US" sz="3200" b="1" dirty="0" err="1" smtClean="0">
                <a:solidFill>
                  <a:srgbClr val="381850"/>
                </a:solidFill>
                <a:latin typeface="Garamond" pitchFamily="18" charset="0"/>
              </a:rPr>
              <a:t>hemogl</a:t>
            </a:r>
            <a:r>
              <a:rPr lang="sr-Latn-RS" sz="3200" b="1" dirty="0" smtClean="0">
                <a:solidFill>
                  <a:srgbClr val="381850"/>
                </a:solidFill>
                <a:latin typeface="Garamond" pitchFamily="18" charset="0"/>
              </a:rPr>
              <a:t>obina</a:t>
            </a:r>
          </a:p>
          <a:p>
            <a:pPr algn="ctr"/>
            <a:r>
              <a:rPr lang="sr-Latn-RS" sz="3200" b="1" dirty="0" smtClean="0">
                <a:solidFill>
                  <a:srgbClr val="381850"/>
                </a:solidFill>
                <a:latin typeface="Garamond" pitchFamily="18" charset="0"/>
              </a:rPr>
              <a:t>Izračunavanje </a:t>
            </a:r>
            <a:r>
              <a:rPr lang="sr-Latn-RS" sz="3200" b="1" smtClean="0">
                <a:solidFill>
                  <a:srgbClr val="381850"/>
                </a:solidFill>
                <a:latin typeface="Garamond" pitchFamily="18" charset="0"/>
              </a:rPr>
              <a:t>hematoloških indeksa</a:t>
            </a:r>
            <a:endParaRPr lang="sr-Latn-RS" sz="3200" b="1" dirty="0" smtClean="0">
              <a:solidFill>
                <a:srgbClr val="38185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2BC76301-3082-4276-877E-B034BDE43409}"/>
              </a:ext>
            </a:extLst>
          </p:cNvPr>
          <p:cNvSpPr/>
          <p:nvPr/>
        </p:nvSpPr>
        <p:spPr>
          <a:xfrm>
            <a:off x="624397" y="980728"/>
            <a:ext cx="7776864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Dobija se centrifugiranjem krvi uzete sa antikoagulansom.</a:t>
            </a:r>
            <a:endParaRPr lang="en-US" sz="24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99325829-18F9-4F24-9586-CED7F52ADAC8}"/>
              </a:ext>
            </a:extLst>
          </p:cNvPr>
          <p:cNvSpPr/>
          <p:nvPr/>
        </p:nvSpPr>
        <p:spPr>
          <a:xfrm>
            <a:off x="2934160" y="1608107"/>
            <a:ext cx="3157337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 dirty="0">
                <a:solidFill>
                  <a:srgbClr val="820000"/>
                </a:solidFill>
                <a:latin typeface="Garamond" panose="02020404030301010803" pitchFamily="18" charset="0"/>
              </a:rPr>
              <a:t>Fiziološki – 45 %</a:t>
            </a:r>
            <a:endParaRPr lang="en-US" sz="32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7AF8AB-E245-40C5-8003-D169CFFEA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71794"/>
            <a:ext cx="2893157" cy="4248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7F964B-64A7-4E42-BDD2-B33DA28FB2BD}"/>
              </a:ext>
            </a:extLst>
          </p:cNvPr>
          <p:cNvSpPr txBox="1"/>
          <p:nvPr/>
        </p:nvSpPr>
        <p:spPr>
          <a:xfrm>
            <a:off x="4801914" y="6295150"/>
            <a:ext cx="459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Centrifuga za mikrohematokrit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1E081F-46BB-4748-831C-B0585167F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8" y="3429000"/>
            <a:ext cx="3876190" cy="2342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851B5E-875F-40D3-BAC6-FF22DC73003C}"/>
              </a:ext>
            </a:extLst>
          </p:cNvPr>
          <p:cNvSpPr txBox="1"/>
          <p:nvPr/>
        </p:nvSpPr>
        <p:spPr>
          <a:xfrm>
            <a:off x="349799" y="6320266"/>
            <a:ext cx="385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Kapilarne cevčice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957948-5B62-4242-96BF-73D391651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269"/>
            <a:ext cx="9143999" cy="4111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63984F-D7E4-44DB-9591-096D67653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269"/>
            <a:ext cx="9144000" cy="41117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E37B89-72C8-4C83-8A6E-8D3394C7A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0" y="2024681"/>
            <a:ext cx="4657725" cy="4857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54D412-1027-469B-BE8F-A54E3B97D9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6231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CDEF28-F5C4-4C20-B889-A8907CAB80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2"/>
            <a:ext cx="917876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B3B2DB-35D6-476C-9DEF-B2E38AC4A2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2083" y="-1160393"/>
            <a:ext cx="6876284" cy="9197070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E83D420-87BE-46E2-9D97-9973A876B0E1}"/>
              </a:ext>
            </a:extLst>
          </p:cNvPr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Hematokrit (Ht, Hct)</a:t>
            </a:r>
            <a:endParaRPr lang="en-US" sz="3200" b="1" dirty="0">
              <a:latin typeface="Garamond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598520-0E33-4456-9DC3-A159B3DFD35A}"/>
              </a:ext>
            </a:extLst>
          </p:cNvPr>
          <p:cNvCxnSpPr>
            <a:cxnSpLocks/>
          </p:cNvCxnSpPr>
          <p:nvPr/>
        </p:nvCxnSpPr>
        <p:spPr>
          <a:xfrm flipV="1">
            <a:off x="5580112" y="4509120"/>
            <a:ext cx="2304256" cy="21602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32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Hematološki indeksi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33950" y="791920"/>
            <a:ext cx="6429944" cy="438571"/>
          </a:xfrm>
          <a:prstGeom prst="roundRect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Pouzdani pokazatelji tipa anemije u kliničkoj praksi</a:t>
            </a:r>
            <a:endParaRPr lang="en-US" sz="24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2149" y="1544604"/>
            <a:ext cx="2043603" cy="438571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MCV (fL)</a:t>
            </a: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2148" y="2113968"/>
            <a:ext cx="2043603" cy="438571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MCH (pg)</a:t>
            </a: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148" y="2683332"/>
            <a:ext cx="2043603" cy="438571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MCHC (g/L)</a:t>
            </a: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46000" y="1544605"/>
            <a:ext cx="3786458" cy="438571"/>
          </a:xfrm>
          <a:prstGeom prst="roundRect">
            <a:avLst/>
          </a:prstGeom>
          <a:noFill/>
          <a:ln w="1905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Prosečna zapremina eritrocita</a:t>
            </a:r>
            <a:endParaRPr lang="en-US" sz="24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45999" y="2113969"/>
            <a:ext cx="5317895" cy="438571"/>
          </a:xfrm>
          <a:prstGeom prst="roundRect">
            <a:avLst/>
          </a:prstGeom>
          <a:noFill/>
          <a:ln w="1905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Prosečna količina hemoglobina u eritrocitu</a:t>
            </a:r>
            <a:endParaRPr lang="en-US" sz="24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45999" y="2683332"/>
            <a:ext cx="6276896" cy="438571"/>
          </a:xfrm>
          <a:prstGeom prst="roundRect">
            <a:avLst/>
          </a:prstGeom>
          <a:noFill/>
          <a:ln w="1905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Prosečna konc. hemoglobina u zapremini eritrocita</a:t>
            </a:r>
            <a:endParaRPr lang="en-US" sz="24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91027" y="3566810"/>
            <a:ext cx="2043603" cy="438571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MCV (fL)</a:t>
            </a: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30246" y="4281895"/>
            <a:ext cx="3765163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Fiziološki kod pasa: 63-75 (69) </a:t>
            </a:r>
            <a:r>
              <a:rPr lang="sr-Latn-RS" sz="2000" b="1" dirty="0" smtClean="0">
                <a:solidFill>
                  <a:srgbClr val="820000"/>
                </a:solidFill>
                <a:latin typeface="Garamond" panose="02020404030301010803" pitchFamily="18" charset="0"/>
              </a:rPr>
              <a:t>fL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45528" y="4286824"/>
            <a:ext cx="3765163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Fiziološki kod pasa: 20-25 (23) </a:t>
            </a:r>
            <a:r>
              <a:rPr lang="sr-Latn-RS" sz="2000" b="1" dirty="0" smtClean="0">
                <a:solidFill>
                  <a:srgbClr val="820000"/>
                </a:solidFill>
                <a:latin typeface="Garamond" panose="02020404030301010803" pitchFamily="18" charset="0"/>
              </a:rPr>
              <a:t>pg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60093" y="5276398"/>
            <a:ext cx="1485435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MCV (fL) =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61703" y="5093077"/>
            <a:ext cx="1369731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Hematokrit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45999" y="5443154"/>
            <a:ext cx="1622325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Broj eritrocita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511751" y="5495683"/>
            <a:ext cx="3648707" cy="1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053188" y="5276397"/>
            <a:ext cx="261679" cy="438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=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32166" y="5093077"/>
            <a:ext cx="1044126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0,4 L/L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69598" y="5465688"/>
            <a:ext cx="1169262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6x10¹²/L</a:t>
            </a:r>
            <a:endParaRPr lang="en-US" sz="2000" b="1" dirty="0">
              <a:solidFill>
                <a:srgbClr val="920000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333044" y="5276396"/>
            <a:ext cx="2653301" cy="438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= </a:t>
            </a:r>
            <a:r>
              <a:rPr lang="en-GB" altLang="en-US" sz="2000" dirty="0">
                <a:solidFill>
                  <a:srgbClr val="920000"/>
                </a:solidFill>
                <a:latin typeface="Garamond" panose="02020404030301010803" pitchFamily="18" charset="0"/>
              </a:rPr>
              <a:t>0,067</a:t>
            </a:r>
            <a:r>
              <a:rPr lang="en-US" altLang="en-US" sz="2000" dirty="0">
                <a:solidFill>
                  <a:srgbClr val="920000"/>
                </a:solidFill>
                <a:latin typeface="Garamond" panose="02020404030301010803" pitchFamily="18" charset="0"/>
              </a:rPr>
              <a:t>x10</a:t>
            </a:r>
            <a:r>
              <a:rPr lang="en-US" altLang="en-US" sz="2000" baseline="30000" dirty="0">
                <a:solidFill>
                  <a:srgbClr val="920000"/>
                </a:solidFill>
                <a:latin typeface="Garamond" panose="02020404030301010803" pitchFamily="18" charset="0"/>
              </a:rPr>
              <a:t>-</a:t>
            </a:r>
            <a:r>
              <a:rPr lang="en-US" altLang="en-US" sz="2000" dirty="0">
                <a:solidFill>
                  <a:srgbClr val="920000"/>
                </a:solidFill>
                <a:latin typeface="Garamond" panose="02020404030301010803" pitchFamily="18" charset="0"/>
              </a:rPr>
              <a:t>¹² </a:t>
            </a:r>
            <a:r>
              <a:rPr lang="en-U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L</a:t>
            </a:r>
            <a:r>
              <a:rPr lang="sr-Latn-R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 = 67 </a:t>
            </a:r>
            <a:r>
              <a:rPr lang="sr-Latn-RS" altLang="en-US" sz="2000" b="1" dirty="0" smtClean="0">
                <a:solidFill>
                  <a:srgbClr val="920000"/>
                </a:solidFill>
                <a:latin typeface="Garamond" panose="02020404030301010803" pitchFamily="18" charset="0"/>
              </a:rPr>
              <a:t>fL</a:t>
            </a:r>
            <a:r>
              <a:rPr lang="sr-Latn-R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 </a:t>
            </a:r>
            <a:endParaRPr lang="en-US" sz="2000" b="1" dirty="0">
              <a:solidFill>
                <a:srgbClr val="920000"/>
              </a:solidFill>
              <a:latin typeface="Garamond" panose="02020404030301010803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491027" y="3561881"/>
            <a:ext cx="2043603" cy="438571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MCH (pg)</a:t>
            </a: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511751" y="5495683"/>
            <a:ext cx="3648707" cy="1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097387" y="5287523"/>
            <a:ext cx="1485435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MCH (pg) =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61703" y="5093077"/>
            <a:ext cx="1369731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Konc Hb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445999" y="5443154"/>
            <a:ext cx="1622325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Broj eritrocita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053188" y="5276397"/>
            <a:ext cx="261679" cy="438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=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279608" y="5100348"/>
            <a:ext cx="1137768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150 g/L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269598" y="5465688"/>
            <a:ext cx="1169262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6x10¹²/L</a:t>
            </a:r>
            <a:endParaRPr lang="en-US" sz="2000" b="1" dirty="0">
              <a:solidFill>
                <a:srgbClr val="920000"/>
              </a:solidFill>
              <a:latin typeface="Garamond" panose="02020404030301010803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299634" y="5271467"/>
            <a:ext cx="2335439" cy="438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= 25/</a:t>
            </a:r>
            <a:r>
              <a:rPr lang="en-U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10</a:t>
            </a:r>
            <a:r>
              <a:rPr lang="en-US" altLang="en-US" sz="2000" baseline="30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-</a:t>
            </a:r>
            <a:r>
              <a:rPr lang="en-U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¹² </a:t>
            </a:r>
            <a:r>
              <a:rPr lang="sr-Latn-R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g = 25 </a:t>
            </a:r>
            <a:r>
              <a:rPr lang="sr-Latn-RS" altLang="en-US" sz="2000" b="1" dirty="0" smtClean="0">
                <a:solidFill>
                  <a:srgbClr val="920000"/>
                </a:solidFill>
                <a:latin typeface="Garamond" panose="02020404030301010803" pitchFamily="18" charset="0"/>
              </a:rPr>
              <a:t>pg</a:t>
            </a:r>
            <a:r>
              <a:rPr lang="sr-Latn-R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 </a:t>
            </a:r>
            <a:endParaRPr lang="en-US" sz="2000" b="1" dirty="0">
              <a:solidFill>
                <a:srgbClr val="920000"/>
              </a:solidFill>
              <a:latin typeface="Garamond" panose="02020404030301010803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91025" y="3560917"/>
            <a:ext cx="2043603" cy="438571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MCHC (g/L)</a:t>
            </a: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32854" y="4270770"/>
            <a:ext cx="4159943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Fiziološki kod pasa: 316-344 (329) </a:t>
            </a:r>
            <a:r>
              <a:rPr lang="sr-Latn-RS" sz="2000" b="1" dirty="0" smtClean="0">
                <a:solidFill>
                  <a:srgbClr val="820000"/>
                </a:solidFill>
                <a:latin typeface="Garamond" panose="02020404030301010803" pitchFamily="18" charset="0"/>
              </a:rPr>
              <a:t>g/L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446825" y="5482500"/>
            <a:ext cx="3648707" cy="1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668867" y="5263213"/>
            <a:ext cx="1827910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MCHC (g/L) =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96777" y="5079894"/>
            <a:ext cx="1369731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Konc Hb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81073" y="5429971"/>
            <a:ext cx="1622325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Hematokrit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988262" y="5263214"/>
            <a:ext cx="261679" cy="438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=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214682" y="5087165"/>
            <a:ext cx="1137768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150 g/L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204672" y="5452505"/>
            <a:ext cx="1169262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0,45 L</a:t>
            </a:r>
            <a:r>
              <a:rPr 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/L</a:t>
            </a:r>
            <a:endParaRPr lang="en-US" sz="2000" b="1" dirty="0">
              <a:solidFill>
                <a:srgbClr val="920000"/>
              </a:solidFill>
              <a:latin typeface="Garamond" panose="02020404030301010803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232457" y="5268203"/>
            <a:ext cx="1354262" cy="438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= 333 </a:t>
            </a:r>
            <a:r>
              <a:rPr lang="sr-Latn-RS" altLang="en-US" sz="2000" b="1" dirty="0" smtClean="0">
                <a:solidFill>
                  <a:srgbClr val="920000"/>
                </a:solidFill>
                <a:latin typeface="Garamond" panose="02020404030301010803" pitchFamily="18" charset="0"/>
              </a:rPr>
              <a:t>g/L</a:t>
            </a:r>
            <a:r>
              <a:rPr lang="sr-Latn-R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 </a:t>
            </a:r>
            <a:endParaRPr lang="en-US" sz="2000" b="1" dirty="0">
              <a:solidFill>
                <a:srgbClr val="92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6" grpId="0" animBg="1"/>
      <p:bldP spid="26" grpId="1" animBg="1"/>
      <p:bldP spid="27" grpId="0"/>
      <p:bldP spid="27" grpId="1"/>
      <p:bldP spid="28" grpId="0"/>
      <p:bldP spid="28" grpId="1"/>
      <p:bldP spid="30" grpId="0" animBg="1"/>
      <p:bldP spid="30" grpId="1" animBg="1"/>
      <p:bldP spid="31" grpId="0" animBg="1"/>
      <p:bldP spid="33" grpId="0"/>
      <p:bldP spid="33" grpId="1"/>
      <p:bldP spid="34" grpId="0"/>
      <p:bldP spid="34" grpId="1"/>
      <p:bldP spid="35" grpId="0"/>
      <p:bldP spid="35" grpId="1"/>
      <p:bldP spid="36" grpId="0" animBg="1"/>
      <p:bldP spid="36" grpId="1" animBg="1"/>
      <p:bldP spid="37" grpId="0"/>
      <p:bldP spid="37" grpId="1"/>
      <p:bldP spid="38" grpId="0"/>
      <p:bldP spid="38" grpId="1"/>
      <p:bldP spid="39" grpId="0" animBg="1"/>
      <p:bldP spid="39" grpId="1" animBg="1"/>
      <p:bldP spid="40" grpId="0" animBg="1"/>
      <p:bldP spid="41" grpId="0"/>
      <p:bldP spid="43" grpId="0"/>
      <p:bldP spid="44" grpId="0"/>
      <p:bldP spid="45" grpId="0"/>
      <p:bldP spid="46" grpId="0" animBg="1"/>
      <p:bldP spid="47" grpId="0"/>
      <p:bldP spid="48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144000" cy="27111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25927" y="6362880"/>
            <a:ext cx="1403648" cy="353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rgbClr val="A20000"/>
                </a:solidFill>
                <a:latin typeface="Garamond" pitchFamily="18" charset="0"/>
              </a:rPr>
              <a:t>Eritrocit</a:t>
            </a:r>
            <a:endParaRPr lang="en-US" sz="1050" b="1" dirty="0">
              <a:solidFill>
                <a:srgbClr val="A20000"/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3808" y="6362880"/>
            <a:ext cx="1957052" cy="3943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Hemoglobin</a:t>
            </a:r>
            <a:endParaRPr lang="en-US" sz="105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32240" y="6362880"/>
            <a:ext cx="1669020" cy="3943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accent5">
                    <a:lumMod val="75000"/>
                  </a:schemeClr>
                </a:solidFill>
                <a:latin typeface="Garamond" pitchFamily="18" charset="0"/>
              </a:rPr>
              <a:t>Hem</a:t>
            </a:r>
            <a:endParaRPr lang="en-US" sz="1050" b="1" dirty="0">
              <a:solidFill>
                <a:schemeClr val="accent5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solidFill>
                  <a:srgbClr val="381850"/>
                </a:solidFill>
                <a:latin typeface="Garamond" pitchFamily="18" charset="0"/>
              </a:rPr>
              <a:t>Ključna pitanja i zadaci</a:t>
            </a:r>
            <a:endParaRPr lang="en-US" sz="3200" b="1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3734" y="1274621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Uloge hemoglobina (Hb)?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3734" y="1851939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Biohemijske osobine Hb?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3734" y="2450649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Koncentracija Hb?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3734" y="3043915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Metode za određivanje konc. Hb?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3734" y="3624249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Metoda po Sahliju i Drapkinu?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3734" y="4209755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Hematokrit?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84485" y="4795261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Hematološki indeksi?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3734" y="5380767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Hemin kristali?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5122" y="1142815"/>
            <a:ext cx="8293756" cy="480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4000" b="1" dirty="0" smtClean="0">
                <a:latin typeface="Garamond" pitchFamily="18" charset="0"/>
              </a:rPr>
              <a:t>Zadaci</a:t>
            </a:r>
          </a:p>
          <a:p>
            <a:pPr algn="just"/>
            <a:endParaRPr lang="sr-Latn-RS" sz="2800" b="1" dirty="0" smtClean="0">
              <a:latin typeface="Garamond" pitchFamily="18" charset="0"/>
            </a:endParaRPr>
          </a:p>
          <a:p>
            <a:pPr marL="514350" indent="-514350">
              <a:buAutoNum type="arabicPeriod"/>
            </a:pPr>
            <a:r>
              <a:rPr lang="sr-Latn-RS" sz="2400" b="1" dirty="0" smtClean="0">
                <a:latin typeface="Garamond" pitchFamily="18" charset="0"/>
              </a:rPr>
              <a:t>Odrediti broj eritrocita u uzorku krvi.</a:t>
            </a:r>
          </a:p>
          <a:p>
            <a:pPr marL="514350" indent="-514350">
              <a:buAutoNum type="arabicPeriod"/>
            </a:pPr>
            <a:r>
              <a:rPr lang="sr-Latn-RS" sz="2400" b="1" dirty="0" smtClean="0">
                <a:latin typeface="Garamond" pitchFamily="18" charset="0"/>
              </a:rPr>
              <a:t>Odrediti konc. Hb metodama po Sahliju </a:t>
            </a:r>
            <a:r>
              <a:rPr lang="sr-Latn-RS" sz="2400" b="1" smtClean="0">
                <a:latin typeface="Garamond" pitchFamily="18" charset="0"/>
              </a:rPr>
              <a:t>i Drabkin-u</a:t>
            </a:r>
            <a:r>
              <a:rPr lang="sr-Latn-RS" sz="2400" b="1" dirty="0" smtClean="0">
                <a:latin typeface="Garamond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sr-Latn-RS" sz="2400" b="1" dirty="0" smtClean="0">
                <a:latin typeface="Garamond" pitchFamily="18" charset="0"/>
              </a:rPr>
              <a:t>Odrediti hematokritsku vrednost</a:t>
            </a:r>
          </a:p>
          <a:p>
            <a:pPr marL="514350" indent="-514350">
              <a:buAutoNum type="arabicPeriod"/>
            </a:pPr>
            <a:r>
              <a:rPr lang="sr-Latn-RS" sz="2400" b="1" dirty="0" smtClean="0">
                <a:latin typeface="Garamond" pitchFamily="18" charset="0"/>
              </a:rPr>
              <a:t>Iz dobijenih rezultata izračunati: </a:t>
            </a:r>
            <a:r>
              <a:rPr lang="sr-Latn-RS" sz="2400" b="1" dirty="0" smtClean="0">
                <a:solidFill>
                  <a:srgbClr val="FF0000"/>
                </a:solidFill>
                <a:latin typeface="Garamond" pitchFamily="18" charset="0"/>
              </a:rPr>
              <a:t>MCV, MCH i MCHC</a:t>
            </a:r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Izvesti Taichmannov-u reakciju.</a:t>
            </a:r>
          </a:p>
          <a:p>
            <a:endParaRPr lang="sr-Latn-RS" sz="2800" b="1" dirty="0" smtClean="0">
              <a:latin typeface="Garamond" pitchFamily="18" charset="0"/>
            </a:endParaRPr>
          </a:p>
          <a:p>
            <a:pPr algn="ctr"/>
            <a:r>
              <a:rPr lang="sr-Latn-RS" sz="2800" b="1" dirty="0" smtClean="0">
                <a:latin typeface="Garamond" pitchFamily="18" charset="0"/>
              </a:rPr>
              <a:t> </a:t>
            </a:r>
            <a:r>
              <a:rPr lang="sr-Latn-RS" sz="2800" b="1" dirty="0" smtClean="0">
                <a:solidFill>
                  <a:srgbClr val="F1F468"/>
                </a:solidFill>
                <a:latin typeface="Garamond" pitchFamily="18" charset="0"/>
              </a:rPr>
              <a:t>Obavezan rezultat u svesci!</a:t>
            </a:r>
          </a:p>
          <a:p>
            <a:pPr algn="just"/>
            <a:endParaRPr lang="sr-Latn-RS" sz="2800" b="1" dirty="0" smtClean="0">
              <a:latin typeface="Garamond" pitchFamily="18" charset="0"/>
            </a:endParaRPr>
          </a:p>
          <a:p>
            <a:pPr algn="just"/>
            <a:r>
              <a:rPr lang="sr-Latn-RS" sz="2800" b="1" dirty="0" smtClean="0">
                <a:latin typeface="Garamond" pitchFamily="18" charset="0"/>
              </a:rPr>
              <a:t> </a:t>
            </a:r>
          </a:p>
          <a:p>
            <a:pPr algn="just"/>
            <a:endParaRPr lang="en-US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Hvala na pažnji!</a:t>
            </a:r>
            <a:endParaRPr lang="en-US" sz="5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144000" cy="27111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25927" y="6362880"/>
            <a:ext cx="1403648" cy="353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rgbClr val="A20000"/>
                </a:solidFill>
                <a:latin typeface="Garamond" pitchFamily="18" charset="0"/>
              </a:rPr>
              <a:t>Eritrocit</a:t>
            </a:r>
            <a:endParaRPr lang="en-US" sz="1050" b="1" dirty="0">
              <a:solidFill>
                <a:srgbClr val="A20000"/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3808" y="6362880"/>
            <a:ext cx="1957052" cy="3943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Hemoglobin</a:t>
            </a:r>
            <a:endParaRPr lang="en-US" sz="105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32240" y="6362880"/>
            <a:ext cx="1669020" cy="3943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accent5">
                    <a:lumMod val="75000"/>
                  </a:schemeClr>
                </a:solidFill>
                <a:latin typeface="Garamond" pitchFamily="18" charset="0"/>
              </a:rPr>
              <a:t>Hem</a:t>
            </a:r>
            <a:endParaRPr lang="en-US" sz="1050" b="1" dirty="0">
              <a:solidFill>
                <a:schemeClr val="accent5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solidFill>
                  <a:srgbClr val="381850"/>
                </a:solidFill>
                <a:latin typeface="Garamond" pitchFamily="18" charset="0"/>
              </a:rPr>
              <a:t>Ključna pitanja i zadaci</a:t>
            </a:r>
            <a:endParaRPr lang="en-US" sz="3200" b="1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3734" y="1274621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Uloge hemoglobina (Hb)?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3734" y="1851939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Biohemijske osobine Hb?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3734" y="2450649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Koncentracija Hb?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3734" y="3043915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Metode za određivanje konc. Hb?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3734" y="3624249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Metoda po Sahliju i Drapkinu?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3734" y="4209755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Hematokrit?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84485" y="4795261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Hematološki indeksi?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3734" y="5380767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Hemin kristali?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5122" y="1142815"/>
            <a:ext cx="8293756" cy="480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4000" b="1" dirty="0" smtClean="0">
                <a:latin typeface="Garamond" pitchFamily="18" charset="0"/>
              </a:rPr>
              <a:t>Zadaci</a:t>
            </a:r>
          </a:p>
          <a:p>
            <a:pPr algn="just"/>
            <a:endParaRPr lang="sr-Latn-RS" sz="2800" b="1" dirty="0" smtClean="0">
              <a:latin typeface="Garamond" pitchFamily="18" charset="0"/>
            </a:endParaRPr>
          </a:p>
          <a:p>
            <a:pPr marL="514350" indent="-514350">
              <a:buAutoNum type="arabicPeriod"/>
            </a:pPr>
            <a:r>
              <a:rPr lang="sr-Latn-RS" sz="2400" b="1" dirty="0" smtClean="0">
                <a:latin typeface="Garamond" pitchFamily="18" charset="0"/>
              </a:rPr>
              <a:t>Odrediti broj eritrocita u uzorku krvi.</a:t>
            </a:r>
          </a:p>
          <a:p>
            <a:pPr marL="514350" indent="-514350">
              <a:buAutoNum type="arabicPeriod"/>
            </a:pPr>
            <a:r>
              <a:rPr lang="sr-Latn-RS" sz="2400" b="1" dirty="0" smtClean="0">
                <a:latin typeface="Garamond" pitchFamily="18" charset="0"/>
              </a:rPr>
              <a:t>Odrediti konc. Hb metodama po Sahliju i Drabkin-u.</a:t>
            </a:r>
          </a:p>
          <a:p>
            <a:pPr marL="514350" indent="-514350">
              <a:buAutoNum type="arabicPeriod"/>
            </a:pPr>
            <a:r>
              <a:rPr lang="sr-Latn-RS" sz="2400" b="1" dirty="0" smtClean="0">
                <a:latin typeface="Garamond" pitchFamily="18" charset="0"/>
              </a:rPr>
              <a:t>Odrediti hematokritsku vrednost</a:t>
            </a:r>
          </a:p>
          <a:p>
            <a:pPr marL="514350" indent="-514350">
              <a:buAutoNum type="arabicPeriod"/>
            </a:pPr>
            <a:r>
              <a:rPr lang="sr-Latn-RS" sz="2400" b="1" dirty="0" smtClean="0">
                <a:latin typeface="Garamond" pitchFamily="18" charset="0"/>
              </a:rPr>
              <a:t>Iz dobijenih rezultata izračunati: </a:t>
            </a:r>
            <a:r>
              <a:rPr lang="sr-Latn-RS" sz="2400" b="1" dirty="0" smtClean="0">
                <a:solidFill>
                  <a:srgbClr val="FF0000"/>
                </a:solidFill>
                <a:latin typeface="Garamond" pitchFamily="18" charset="0"/>
              </a:rPr>
              <a:t>MCV, MCH i MCHC</a:t>
            </a:r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Izvesti Taichmannov-u reakciju.</a:t>
            </a:r>
          </a:p>
          <a:p>
            <a:endParaRPr lang="sr-Latn-RS" sz="2800" b="1" dirty="0" smtClean="0">
              <a:latin typeface="Garamond" pitchFamily="18" charset="0"/>
            </a:endParaRPr>
          </a:p>
          <a:p>
            <a:pPr algn="ctr"/>
            <a:r>
              <a:rPr lang="sr-Latn-RS" sz="2800" b="1" dirty="0" smtClean="0">
                <a:latin typeface="Garamond" pitchFamily="18" charset="0"/>
              </a:rPr>
              <a:t> </a:t>
            </a:r>
            <a:r>
              <a:rPr lang="sr-Latn-RS" sz="2800" b="1" dirty="0" smtClean="0">
                <a:solidFill>
                  <a:srgbClr val="F1F468"/>
                </a:solidFill>
                <a:latin typeface="Garamond" pitchFamily="18" charset="0"/>
              </a:rPr>
              <a:t>Obavezan rezultat u svesci!</a:t>
            </a:r>
          </a:p>
          <a:p>
            <a:pPr algn="just"/>
            <a:endParaRPr lang="sr-Latn-RS" sz="2800" b="1" dirty="0" smtClean="0">
              <a:latin typeface="Garamond" pitchFamily="18" charset="0"/>
            </a:endParaRPr>
          </a:p>
          <a:p>
            <a:pPr algn="just"/>
            <a:r>
              <a:rPr lang="sr-Latn-RS" sz="2800" b="1" dirty="0" smtClean="0">
                <a:latin typeface="Garamond" pitchFamily="18" charset="0"/>
              </a:rPr>
              <a:t> </a:t>
            </a:r>
          </a:p>
          <a:p>
            <a:pPr algn="just"/>
            <a:endParaRPr lang="en-US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381850"/>
          </a:solidFill>
          <a:ln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Hemoglobin (Hb)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6" y="3302758"/>
            <a:ext cx="3715174" cy="2860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1" y="3143967"/>
            <a:ext cx="3488394" cy="35930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634018" y="4039737"/>
            <a:ext cx="2787413" cy="900753"/>
          </a:xfrm>
          <a:prstGeom prst="line">
            <a:avLst/>
          </a:prstGeom>
          <a:ln w="28575">
            <a:solidFill>
              <a:srgbClr val="3818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27330" y="5324902"/>
            <a:ext cx="2594101" cy="761040"/>
          </a:xfrm>
          <a:prstGeom prst="line">
            <a:avLst/>
          </a:prstGeom>
          <a:ln w="28575">
            <a:solidFill>
              <a:srgbClr val="3818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7952" y="3716571"/>
            <a:ext cx="81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α</a:t>
            </a:r>
            <a:r>
              <a:rPr lang="sr-Latn-RS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3201" y="3070240"/>
            <a:ext cx="6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3333"/>
                </a:solidFill>
                <a:latin typeface="Garamond" panose="02020404030301010803" pitchFamily="18" charset="0"/>
              </a:rPr>
              <a:t>α</a:t>
            </a:r>
            <a:r>
              <a:rPr lang="sr-Latn-RS" sz="2400" b="1" dirty="0" smtClean="0">
                <a:solidFill>
                  <a:srgbClr val="FF3333"/>
                </a:solidFill>
                <a:latin typeface="Garamond" panose="02020404030301010803" pitchFamily="18" charset="0"/>
              </a:rPr>
              <a:t>2</a:t>
            </a:r>
            <a:endParaRPr lang="en-US" sz="3600" b="1" dirty="0">
              <a:solidFill>
                <a:srgbClr val="FF3333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656" y="5799694"/>
            <a:ext cx="81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β</a:t>
            </a:r>
            <a:r>
              <a:rPr lang="sr-Latn-RS" sz="24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1</a:t>
            </a:r>
            <a:endParaRPr lang="en-US" sz="36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4890" y="5904243"/>
            <a:ext cx="81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β</a:t>
            </a:r>
            <a:r>
              <a:rPr lang="sr-Latn-RS" sz="24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1</a:t>
            </a:r>
            <a:endParaRPr lang="en-US" sz="3600" b="1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4619" y="6284218"/>
            <a:ext cx="108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Garamond" panose="02020404030301010803" pitchFamily="18" charset="0"/>
              </a:rPr>
              <a:t>Hem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1" y="1273116"/>
            <a:ext cx="3527742" cy="558488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26987" y="994545"/>
            <a:ext cx="7971683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Hemoglobin pripada grupi složenih proteina – </a:t>
            </a:r>
            <a:r>
              <a:rPr lang="sr-Latn-RS" sz="24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hromoproteida.</a:t>
            </a:r>
            <a:endParaRPr lang="sr-Latn-R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3333" y="1607589"/>
            <a:ext cx="3710536" cy="449186"/>
          </a:xfrm>
          <a:prstGeom prst="roundRect">
            <a:avLst/>
          </a:prstGeom>
          <a:noFill/>
          <a:ln w="1905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Proteinski deo (globin)</a:t>
            </a:r>
            <a:endParaRPr lang="sr-Latn-R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12828" y="1595995"/>
            <a:ext cx="3652604" cy="449186"/>
          </a:xfrm>
          <a:prstGeom prst="roundRect">
            <a:avLst/>
          </a:prstGeom>
          <a:noFill/>
          <a:ln w="1905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Neproteinski deo (hem) </a:t>
            </a:r>
            <a:endParaRPr lang="sr-Latn-R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24828" y="1186751"/>
            <a:ext cx="3964988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Vezuje i transportuje molekulski kiseonik</a:t>
            </a:r>
            <a:r>
              <a:rPr lang="en-US" sz="32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</a:t>
            </a:r>
            <a:endParaRPr lang="sr-Latn-RS" sz="3200" b="1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22484" y="1914688"/>
            <a:ext cx="2380626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P</a:t>
            </a:r>
            <a:r>
              <a:rPr lang="sr-Latn-RS" sz="32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ufer krvi!</a:t>
            </a:r>
            <a:endParaRPr lang="sr-Latn-RS" sz="3200" b="1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89353" y="3393405"/>
            <a:ext cx="87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>
                <a:latin typeface="Garamond" panose="02020404030301010803" pitchFamily="18" charset="0"/>
              </a:rPr>
              <a:t>O</a:t>
            </a:r>
            <a:r>
              <a:rPr lang="sr-Latn-RS" sz="2400" b="1" dirty="0" smtClean="0">
                <a:latin typeface="Garamond" panose="02020404030301010803" pitchFamily="18" charset="0"/>
              </a:rPr>
              <a:t>2</a:t>
            </a:r>
            <a:endParaRPr lang="en-US" sz="3600" b="1" dirty="0">
              <a:latin typeface="Garamond" panose="02020404030301010803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46984" y="2495282"/>
            <a:ext cx="5013770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D20B09"/>
                </a:solidFill>
                <a:latin typeface="Garamond" panose="02020404030301010803" pitchFamily="18" charset="0"/>
              </a:rPr>
              <a:t>120-150 g/L krvi</a:t>
            </a:r>
            <a:endParaRPr lang="sr-Latn-RS" sz="3200" b="1" dirty="0">
              <a:solidFill>
                <a:srgbClr val="D20B0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 animBg="1"/>
      <p:bldP spid="21" grpId="0" animBg="1"/>
      <p:bldP spid="25" grpId="0"/>
      <p:bldP spid="2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2211" y="268307"/>
            <a:ext cx="7391399" cy="533400"/>
          </a:xfrm>
          <a:prstGeom prst="roundRect">
            <a:avLst/>
          </a:prstGeom>
          <a:solidFill>
            <a:srgbClr val="381850"/>
          </a:solidFill>
          <a:ln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Metode za određivanje koncentracije Hb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45075" y="1086966"/>
            <a:ext cx="2785667" cy="449186"/>
          </a:xfrm>
          <a:prstGeom prst="roundRect">
            <a:avLst/>
          </a:prstGeom>
          <a:noFill/>
          <a:ln w="1905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K</a:t>
            </a:r>
            <a:r>
              <a:rPr lang="sr-Latn-R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</a:t>
            </a:r>
            <a:r>
              <a:rPr lang="sr-Latn-RS" sz="28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l</a:t>
            </a:r>
            <a:r>
              <a:rPr lang="sr-Latn-R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o</a:t>
            </a:r>
            <a:r>
              <a:rPr lang="sr-Latn-RS" sz="28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r</a:t>
            </a:r>
            <a:r>
              <a:rPr lang="sr-Latn-RS" sz="28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i</a:t>
            </a:r>
            <a:r>
              <a:rPr lang="sr-Latn-RS" sz="28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m</a:t>
            </a:r>
            <a:r>
              <a:rPr lang="sr-Latn-RS" sz="2800" b="1" dirty="0" smtClean="0">
                <a:solidFill>
                  <a:schemeClr val="accent6"/>
                </a:solidFill>
                <a:latin typeface="Garamond" panose="02020404030301010803" pitchFamily="18" charset="0"/>
              </a:rPr>
              <a:t>e</a:t>
            </a:r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t</a:t>
            </a:r>
            <a:r>
              <a:rPr lang="sr-Latn-RS" sz="2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sr-Latn-RS" sz="2800" b="1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i</a:t>
            </a:r>
            <a:r>
              <a:rPr lang="sr-Latn-RS" sz="28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j</a:t>
            </a:r>
            <a:r>
              <a:rPr lang="sr-Latn-RS" sz="28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s</a:t>
            </a:r>
            <a:r>
              <a:rPr lang="sr-Latn-RS" sz="28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k</a:t>
            </a:r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e</a:t>
            </a:r>
            <a:endParaRPr lang="sr-Latn-RS" sz="28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45075" y="1821411"/>
            <a:ext cx="2785667" cy="449186"/>
          </a:xfrm>
          <a:prstGeom prst="roundRect">
            <a:avLst/>
          </a:prstGeom>
          <a:noFill/>
          <a:ln w="1905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Gasometrijske</a:t>
            </a:r>
            <a:endParaRPr lang="sr-Latn-RS" sz="28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45074" y="2555856"/>
            <a:ext cx="2785667" cy="449186"/>
          </a:xfrm>
          <a:prstGeom prst="roundRect">
            <a:avLst/>
          </a:prstGeom>
          <a:noFill/>
          <a:ln w="1905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Hemijske</a:t>
            </a:r>
            <a:endParaRPr lang="sr-Latn-RS" sz="28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3777266"/>
            <a:ext cx="2639854" cy="2719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4038865"/>
            <a:ext cx="2457451" cy="2457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6" y="3713402"/>
            <a:ext cx="2810968" cy="278291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42211" y="1821411"/>
            <a:ext cx="2785667" cy="449186"/>
          </a:xfrm>
          <a:prstGeom prst="roundRect">
            <a:avLst/>
          </a:prstGeom>
          <a:noFill/>
          <a:ln w="1905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Subjektivne</a:t>
            </a:r>
            <a:endParaRPr lang="sr-Latn-RS" sz="28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47939" y="1821411"/>
            <a:ext cx="2785667" cy="449186"/>
          </a:xfrm>
          <a:prstGeom prst="roundRect">
            <a:avLst/>
          </a:prstGeom>
          <a:noFill/>
          <a:ln w="1905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Objektivne</a:t>
            </a:r>
            <a:endParaRPr lang="sr-Latn-RS" sz="28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44" y="5004816"/>
            <a:ext cx="2743200" cy="18531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88" y="4657725"/>
            <a:ext cx="2930766" cy="220027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62469" y="2343522"/>
            <a:ext cx="4145150" cy="81996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Poređenje</a:t>
            </a:r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intenziteta boje Hb ili derivata Hb sa standardom.</a:t>
            </a:r>
            <a:endParaRPr lang="sr-Latn-R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90528" y="2335188"/>
            <a:ext cx="3900487" cy="83094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Merenje</a:t>
            </a:r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intenziteta boje Hb ili derivata Hb.</a:t>
            </a:r>
            <a:endParaRPr lang="sr-Latn-R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44238" y="3543717"/>
            <a:ext cx="6387338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Intenzitet boje </a:t>
            </a:r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je proporcionalan koncentraciji Hb.</a:t>
            </a:r>
            <a:endParaRPr lang="sr-Latn-R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0" y="3275197"/>
            <a:ext cx="3273761" cy="301224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366057" y="3630137"/>
            <a:ext cx="3940097" cy="54360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Merenje</a:t>
            </a:r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količine vezanog </a:t>
            </a:r>
            <a:r>
              <a:rPr lang="en-U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O</a:t>
            </a:r>
            <a:r>
              <a:rPr lang="en-US" sz="2400" baseline="-25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2</a:t>
            </a:r>
            <a:r>
              <a:rPr lang="sr-Latn-RS" sz="2400" dirty="0">
                <a:solidFill>
                  <a:srgbClr val="381850"/>
                </a:solidFill>
                <a:latin typeface="Garamond" panose="02020404030301010803" pitchFamily="18" charset="0"/>
              </a:rPr>
              <a:t> </a:t>
            </a:r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u određenoj zapremini krvi.</a:t>
            </a:r>
            <a:endParaRPr lang="en-U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363680" y="4427809"/>
            <a:ext cx="3523020" cy="54360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1 g </a:t>
            </a:r>
            <a:r>
              <a:rPr lang="sr-Latn-CS" sz="2400" dirty="0">
                <a:solidFill>
                  <a:srgbClr val="381850"/>
                </a:solidFill>
                <a:latin typeface="Garamond" panose="02020404030301010803" pitchFamily="18" charset="0"/>
              </a:rPr>
              <a:t>Hb vezuje </a:t>
            </a:r>
            <a:r>
              <a:rPr lang="sr-Latn-C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1,34 cm³ </a:t>
            </a:r>
            <a:r>
              <a:rPr lang="sr-Latn-CS" sz="2400" dirty="0">
                <a:solidFill>
                  <a:srgbClr val="381850"/>
                </a:solidFill>
                <a:latin typeface="Garamond" panose="02020404030301010803" pitchFamily="18" charset="0"/>
              </a:rPr>
              <a:t>O</a:t>
            </a:r>
            <a:r>
              <a:rPr lang="sr-Latn-C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₂.</a:t>
            </a:r>
            <a:endParaRPr lang="sr-Latn-C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2" y="2803717"/>
            <a:ext cx="3579372" cy="3955206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971212" y="4177038"/>
            <a:ext cx="3958462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Merenje </a:t>
            </a:r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koncentracije gvožđa.</a:t>
            </a:r>
            <a:endParaRPr lang="sr-Latn-R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971212" y="4884280"/>
            <a:ext cx="4624063" cy="79789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Zastupljenost </a:t>
            </a:r>
            <a:r>
              <a:rPr lang="en-GB" sz="2400" dirty="0">
                <a:solidFill>
                  <a:srgbClr val="381850"/>
                </a:solidFill>
                <a:latin typeface="Garamond" panose="02020404030301010803" pitchFamily="18" charset="0"/>
              </a:rPr>
              <a:t>Fe</a:t>
            </a:r>
            <a:r>
              <a:rPr lang="en-GB" sz="2400" baseline="30000" dirty="0">
                <a:solidFill>
                  <a:srgbClr val="381850"/>
                </a:solidFill>
                <a:latin typeface="Garamond" panose="02020404030301010803" pitchFamily="18" charset="0"/>
              </a:rPr>
              <a:t>2+</a:t>
            </a:r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u 1 molekulu Hb je 0,334 %.</a:t>
            </a:r>
            <a:endParaRPr lang="sr-Latn-R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  <p:bldP spid="6" grpId="0" animBg="1"/>
      <p:bldP spid="6" grpId="1" animBg="1"/>
      <p:bldP spid="13" grpId="0" animBg="1"/>
      <p:bldP spid="13" grpId="1" animBg="1"/>
      <p:bldP spid="14" grpId="0" animBg="1"/>
      <p:bldP spid="14" grpId="1" animBg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15078" flipV="1">
            <a:off x="4668516" y="2926692"/>
            <a:ext cx="5991974" cy="1615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89826" cy="679289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381850"/>
          </a:solidFill>
          <a:ln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Metoda po Sahli-u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16" y="2891457"/>
            <a:ext cx="2424552" cy="3901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5571">
            <a:off x="3406291" y="1900397"/>
            <a:ext cx="617455" cy="488102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40212" y="2142471"/>
            <a:ext cx="4518998" cy="5794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97549" y="961443"/>
            <a:ext cx="4031504" cy="348742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270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Subjektivna i manje precizna metoda.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850">
            <a:off x="6145375" y="2637186"/>
            <a:ext cx="1036461" cy="40547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3736">
            <a:off x="4929575" y="4189272"/>
            <a:ext cx="4796121" cy="40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329212" y="1007934"/>
            <a:ext cx="2991504" cy="5636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5313" y="2695483"/>
            <a:ext cx="3152633" cy="3933918"/>
            <a:chOff x="35752" y="2695482"/>
            <a:chExt cx="3152633" cy="4009577"/>
          </a:xfrm>
        </p:grpSpPr>
        <p:sp>
          <p:nvSpPr>
            <p:cNvPr id="50" name="Rectangle 49"/>
            <p:cNvSpPr/>
            <p:nvPr/>
          </p:nvSpPr>
          <p:spPr>
            <a:xfrm>
              <a:off x="349651" y="2695482"/>
              <a:ext cx="2524836" cy="353190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50"/>
            <p:cNvSpPr/>
            <p:nvPr/>
          </p:nvSpPr>
          <p:spPr>
            <a:xfrm>
              <a:off x="35752" y="6227388"/>
              <a:ext cx="3152633" cy="477671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78290" y="3466843"/>
              <a:ext cx="396923" cy="26256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58022" y="3466843"/>
              <a:ext cx="245660" cy="2625612"/>
            </a:xfrm>
            <a:prstGeom prst="rect">
              <a:avLst/>
            </a:prstGeom>
            <a:solidFill>
              <a:srgbClr val="C3793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72394" y="3466843"/>
              <a:ext cx="396923" cy="26256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9964" y="3466843"/>
              <a:ext cx="245660" cy="2625612"/>
            </a:xfrm>
            <a:prstGeom prst="rect">
              <a:avLst/>
            </a:prstGeom>
            <a:solidFill>
              <a:srgbClr val="C3793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90847" y="3466842"/>
              <a:ext cx="882502" cy="26256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51412" y="5259978"/>
            <a:ext cx="548112" cy="721145"/>
            <a:chOff x="1351412" y="5259978"/>
            <a:chExt cx="548112" cy="721145"/>
          </a:xfrm>
        </p:grpSpPr>
        <p:sp>
          <p:nvSpPr>
            <p:cNvPr id="22" name="Rectangle 21"/>
            <p:cNvSpPr/>
            <p:nvPr/>
          </p:nvSpPr>
          <p:spPr>
            <a:xfrm>
              <a:off x="1351412" y="5357870"/>
              <a:ext cx="548111" cy="3689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351414" y="5432132"/>
              <a:ext cx="548110" cy="5489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351412" y="5259978"/>
              <a:ext cx="548112" cy="1904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381850"/>
          </a:solidFill>
          <a:ln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Metoda po Sahli-u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351409" y="5205487"/>
            <a:ext cx="548113" cy="777521"/>
            <a:chOff x="2506989" y="5129340"/>
            <a:chExt cx="548113" cy="777521"/>
          </a:xfrm>
        </p:grpSpPr>
        <p:sp>
          <p:nvSpPr>
            <p:cNvPr id="24" name="Rectangle 23"/>
            <p:cNvSpPr/>
            <p:nvPr/>
          </p:nvSpPr>
          <p:spPr>
            <a:xfrm>
              <a:off x="2506990" y="5224550"/>
              <a:ext cx="548111" cy="428028"/>
            </a:xfrm>
            <a:prstGeom prst="rect">
              <a:avLst/>
            </a:prstGeom>
            <a:solidFill>
              <a:srgbClr val="7E0000"/>
            </a:solidFill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506992" y="5357870"/>
              <a:ext cx="548110" cy="548991"/>
            </a:xfrm>
            <a:prstGeom prst="ellipse">
              <a:avLst/>
            </a:prstGeom>
            <a:solidFill>
              <a:srgbClr val="7E0000"/>
            </a:solidFill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506989" y="5129340"/>
              <a:ext cx="548112" cy="190420"/>
            </a:xfrm>
            <a:prstGeom prst="ellipse">
              <a:avLst/>
            </a:prstGeom>
            <a:solidFill>
              <a:srgbClr val="7E0000"/>
            </a:solidFill>
            <a:ln w="12700">
              <a:solidFill>
                <a:srgbClr val="5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940203" y="1320106"/>
            <a:ext cx="4906056" cy="57254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1.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Sipati 0, 1 M HCl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u kivetu do oznake 10 </a:t>
            </a:r>
          </a:p>
          <a:p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   na </a:t>
            </a:r>
            <a:r>
              <a:rPr lang="sr-Latn-RS" sz="2000" b="1" dirty="0" smtClean="0">
                <a:solidFill>
                  <a:srgbClr val="A06330"/>
                </a:solidFill>
                <a:latin typeface="Garamond" panose="02020404030301010803" pitchFamily="18" charset="0"/>
              </a:rPr>
              <a:t>braon skali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99702" y="1955490"/>
            <a:ext cx="0" cy="332626"/>
          </a:xfrm>
          <a:prstGeom prst="straightConnector1">
            <a:avLst/>
          </a:prstGeom>
          <a:ln w="57150">
            <a:solidFill>
              <a:srgbClr val="381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940203" y="2219974"/>
            <a:ext cx="4906056" cy="6422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2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 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Dodati 0,02 mL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krvi u 0,1 M HCl u kiveti.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51408" y="5203602"/>
            <a:ext cx="548113" cy="777521"/>
            <a:chOff x="2523210" y="5153593"/>
            <a:chExt cx="548113" cy="777521"/>
          </a:xfrm>
        </p:grpSpPr>
        <p:sp>
          <p:nvSpPr>
            <p:cNvPr id="33" name="Rectangle 32"/>
            <p:cNvSpPr/>
            <p:nvPr/>
          </p:nvSpPr>
          <p:spPr>
            <a:xfrm>
              <a:off x="2523211" y="5248803"/>
              <a:ext cx="548111" cy="428028"/>
            </a:xfrm>
            <a:prstGeom prst="rect">
              <a:avLst/>
            </a:prstGeom>
            <a:solidFill>
              <a:srgbClr val="442D14"/>
            </a:solidFill>
            <a:ln>
              <a:solidFill>
                <a:srgbClr val="442D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523213" y="5382123"/>
              <a:ext cx="548110" cy="548991"/>
            </a:xfrm>
            <a:prstGeom prst="ellipse">
              <a:avLst/>
            </a:prstGeom>
            <a:solidFill>
              <a:srgbClr val="442D14"/>
            </a:solidFill>
            <a:ln>
              <a:solidFill>
                <a:srgbClr val="442D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523210" y="5153593"/>
              <a:ext cx="548112" cy="190420"/>
            </a:xfrm>
            <a:prstGeom prst="ellipse">
              <a:avLst/>
            </a:prstGeom>
            <a:solidFill>
              <a:srgbClr val="442D14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32575" y="1691789"/>
            <a:ext cx="634623" cy="4302404"/>
            <a:chOff x="1332575" y="1691789"/>
            <a:chExt cx="634623" cy="4302404"/>
          </a:xfrm>
        </p:grpSpPr>
        <p:grpSp>
          <p:nvGrpSpPr>
            <p:cNvPr id="9" name="Group 8"/>
            <p:cNvGrpSpPr/>
            <p:nvPr/>
          </p:nvGrpSpPr>
          <p:grpSpPr>
            <a:xfrm>
              <a:off x="1332575" y="1691789"/>
              <a:ext cx="585788" cy="4302404"/>
              <a:chOff x="1414461" y="1418834"/>
              <a:chExt cx="585788" cy="4302404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1414461" y="1542196"/>
                <a:ext cx="585788" cy="4179042"/>
              </a:xfrm>
              <a:custGeom>
                <a:avLst/>
                <a:gdLst>
                  <a:gd name="connsiteX0" fmla="*/ 0 w 585788"/>
                  <a:gd name="connsiteY0" fmla="*/ 0 h 4179042"/>
                  <a:gd name="connsiteX1" fmla="*/ 585787 w 585788"/>
                  <a:gd name="connsiteY1" fmla="*/ 0 h 4179042"/>
                  <a:gd name="connsiteX2" fmla="*/ 585787 w 585788"/>
                  <a:gd name="connsiteY2" fmla="*/ 3858468 h 4179042"/>
                  <a:gd name="connsiteX3" fmla="*/ 585788 w 585788"/>
                  <a:gd name="connsiteY3" fmla="*/ 3858479 h 4179042"/>
                  <a:gd name="connsiteX4" fmla="*/ 292894 w 585788"/>
                  <a:gd name="connsiteY4" fmla="*/ 4179042 h 4179042"/>
                  <a:gd name="connsiteX5" fmla="*/ 0 w 585788"/>
                  <a:gd name="connsiteY5" fmla="*/ 3858479 h 4179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788" h="4179042">
                    <a:moveTo>
                      <a:pt x="0" y="0"/>
                    </a:moveTo>
                    <a:lnTo>
                      <a:pt x="585787" y="0"/>
                    </a:lnTo>
                    <a:lnTo>
                      <a:pt x="585787" y="3858468"/>
                    </a:lnTo>
                    <a:lnTo>
                      <a:pt x="585788" y="3858479"/>
                    </a:lnTo>
                    <a:cubicBezTo>
                      <a:pt x="585788" y="4035521"/>
                      <a:pt x="454655" y="4179042"/>
                      <a:pt x="292894" y="4179042"/>
                    </a:cubicBezTo>
                    <a:cubicBezTo>
                      <a:pt x="131133" y="4179042"/>
                      <a:pt x="0" y="4035521"/>
                      <a:pt x="0" y="3858479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414462" y="1418834"/>
                <a:ext cx="585786" cy="24672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571189" y="5447936"/>
              <a:ext cx="108555" cy="1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612069" y="5294047"/>
              <a:ext cx="355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400" dirty="0" smtClean="0">
                  <a:latin typeface="Garamond" panose="02020404030301010803" pitchFamily="18" charset="0"/>
                </a:rPr>
                <a:t>10</a:t>
              </a:r>
              <a:endParaRPr lang="en-US" sz="1400" dirty="0">
                <a:latin typeface="Garamond" panose="02020404030301010803" pitchFamily="18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3685" y="-537783"/>
            <a:ext cx="3301496" cy="14917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25956" y="2237225"/>
            <a:ext cx="6035170" cy="484369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 rot="10526801">
            <a:off x="1512152" y="1865000"/>
            <a:ext cx="472064" cy="6880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199702" y="2985635"/>
            <a:ext cx="0" cy="332626"/>
          </a:xfrm>
          <a:prstGeom prst="straightConnector1">
            <a:avLst/>
          </a:prstGeom>
          <a:ln w="57150">
            <a:solidFill>
              <a:srgbClr val="381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940203" y="3393557"/>
            <a:ext cx="4646588" cy="5794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3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 Sačekati 2-3 minuta da se formira derivat</a:t>
            </a:r>
          </a:p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  hemoglobina, </a:t>
            </a:r>
            <a:r>
              <a:rPr lang="sr-Latn-RS" sz="2000" b="1" dirty="0" smtClean="0">
                <a:solidFill>
                  <a:srgbClr val="34260E"/>
                </a:solidFill>
                <a:latin typeface="Garamond" panose="02020404030301010803" pitchFamily="18" charset="0"/>
              </a:rPr>
              <a:t>hematin-hlorhidrat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37565" y="2702098"/>
            <a:ext cx="1583307" cy="7550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49803" y="3581837"/>
            <a:ext cx="550079" cy="2392636"/>
            <a:chOff x="1350955" y="3588487"/>
            <a:chExt cx="548565" cy="2392636"/>
          </a:xfrm>
        </p:grpSpPr>
        <p:sp>
          <p:nvSpPr>
            <p:cNvPr id="37" name="Rectangle 36"/>
            <p:cNvSpPr/>
            <p:nvPr/>
          </p:nvSpPr>
          <p:spPr>
            <a:xfrm>
              <a:off x="1351408" y="3693967"/>
              <a:ext cx="548111" cy="1996945"/>
            </a:xfrm>
            <a:prstGeom prst="rect">
              <a:avLst/>
            </a:prstGeom>
            <a:solidFill>
              <a:srgbClr val="C3793B"/>
            </a:solidFill>
            <a:ln>
              <a:solidFill>
                <a:srgbClr val="C379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351410" y="5395417"/>
              <a:ext cx="548110" cy="585706"/>
            </a:xfrm>
            <a:prstGeom prst="ellipse">
              <a:avLst/>
            </a:prstGeom>
            <a:solidFill>
              <a:srgbClr val="C3793B"/>
            </a:solidFill>
            <a:ln>
              <a:solidFill>
                <a:srgbClr val="C379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350955" y="3588487"/>
              <a:ext cx="548112" cy="190929"/>
            </a:xfrm>
            <a:prstGeom prst="ellipse">
              <a:avLst/>
            </a:prstGeom>
            <a:solidFill>
              <a:srgbClr val="C3793B"/>
            </a:solidFill>
            <a:ln w="12700">
              <a:solidFill>
                <a:srgbClr val="A06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>
            <a:off x="6199702" y="4084240"/>
            <a:ext cx="0" cy="332626"/>
          </a:xfrm>
          <a:prstGeom prst="straightConnector1">
            <a:avLst/>
          </a:prstGeom>
          <a:ln w="57150">
            <a:solidFill>
              <a:srgbClr val="381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940203" y="4492162"/>
            <a:ext cx="4992470" cy="93238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4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 Sipati destilovanu vodu dok se boja rastvora</a:t>
            </a:r>
          </a:p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  u kiveti ne izjednači sa bojom standardnog </a:t>
            </a:r>
          </a:p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  rastvora u kontrolnim cevčicama.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42" y="4893123"/>
            <a:ext cx="1559798" cy="13921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90" y="5790188"/>
            <a:ext cx="618585" cy="476337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5976342" y="5803763"/>
            <a:ext cx="2732971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rgbClr val="A06330"/>
                </a:solidFill>
                <a:latin typeface="Garamond" panose="02020404030301010803" pitchFamily="18" charset="0"/>
              </a:rPr>
              <a:t>Hematin-hlorhidrat</a:t>
            </a:r>
          </a:p>
          <a:p>
            <a:pPr algn="ctr"/>
            <a:r>
              <a:rPr lang="sr-Latn-R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(derivat hemoglobina)</a:t>
            </a:r>
            <a:endParaRPr lang="sr-Latn-RS" sz="2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845695" y="6395072"/>
            <a:ext cx="863618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rgbClr val="A06330"/>
                </a:solidFill>
                <a:latin typeface="Garamond" panose="02020404030301010803" pitchFamily="18" charset="0"/>
              </a:rPr>
              <a:t>Fe</a:t>
            </a:r>
            <a:r>
              <a:rPr lang="sr-Latn-RS" sz="2400" b="1" baseline="30000" dirty="0" smtClean="0">
                <a:solidFill>
                  <a:srgbClr val="A06330"/>
                </a:solidFill>
                <a:latin typeface="Garamond" panose="02020404030301010803" pitchFamily="18" charset="0"/>
              </a:rPr>
              <a:t>3</a:t>
            </a:r>
            <a:r>
              <a:rPr lang="en-GB" sz="2400" b="1" baseline="30000" dirty="0" smtClean="0">
                <a:solidFill>
                  <a:srgbClr val="A06330"/>
                </a:solidFill>
                <a:latin typeface="Garamond" panose="02020404030301010803" pitchFamily="18" charset="0"/>
              </a:rPr>
              <a:t>+</a:t>
            </a:r>
            <a:endParaRPr lang="sr-Latn-RS" sz="2400" dirty="0">
              <a:solidFill>
                <a:srgbClr val="A06330"/>
              </a:solidFill>
              <a:latin typeface="Garamond" panose="02020404030301010803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301457" y="6395072"/>
            <a:ext cx="863618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rgbClr val="A06330"/>
                </a:solidFill>
                <a:latin typeface="Garamond" panose="02020404030301010803" pitchFamily="18" charset="0"/>
              </a:rPr>
              <a:t>Fe</a:t>
            </a:r>
            <a:r>
              <a:rPr lang="sr-Latn-RS" sz="2400" b="1" baseline="30000" dirty="0" smtClean="0">
                <a:solidFill>
                  <a:srgbClr val="A06330"/>
                </a:solidFill>
                <a:latin typeface="Garamond" panose="02020404030301010803" pitchFamily="18" charset="0"/>
              </a:rPr>
              <a:t>2</a:t>
            </a:r>
            <a:r>
              <a:rPr lang="en-GB" sz="2400" b="1" baseline="30000" dirty="0" smtClean="0">
                <a:solidFill>
                  <a:srgbClr val="A06330"/>
                </a:solidFill>
                <a:latin typeface="Garamond" panose="02020404030301010803" pitchFamily="18" charset="0"/>
              </a:rPr>
              <a:t>+</a:t>
            </a:r>
            <a:endParaRPr lang="sr-Latn-RS" sz="2400" dirty="0">
              <a:solidFill>
                <a:srgbClr val="A06330"/>
              </a:solidFill>
              <a:latin typeface="Garamond" panose="02020404030301010803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7060947" y="6618594"/>
            <a:ext cx="755808" cy="0"/>
          </a:xfrm>
          <a:prstGeom prst="straightConnector1">
            <a:avLst/>
          </a:prstGeom>
          <a:ln w="38100">
            <a:solidFill>
              <a:srgbClr val="A063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199702" y="5539279"/>
            <a:ext cx="0" cy="332626"/>
          </a:xfrm>
          <a:prstGeom prst="straightConnector1">
            <a:avLst/>
          </a:prstGeom>
          <a:ln w="57150">
            <a:solidFill>
              <a:srgbClr val="381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994842" y="5907472"/>
            <a:ext cx="4906056" cy="6422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5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 Očitati i preračunati dobijenu vrednost na </a:t>
            </a:r>
          </a:p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  beloj skali (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g% x 10 = g/L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).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0" y="954228"/>
            <a:ext cx="3695705" cy="59037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7" y="992149"/>
            <a:ext cx="3659735" cy="58463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7" y="992149"/>
            <a:ext cx="3677184" cy="5850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7" y="1007934"/>
            <a:ext cx="3591224" cy="5793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908" y="2418705"/>
            <a:ext cx="3445435" cy="1814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17" y="-11069"/>
            <a:ext cx="865567" cy="665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4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400"/>
                            </p:stCondLst>
                            <p:childTnLst>
                              <p:par>
                                <p:cTn id="10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8" grpId="0"/>
      <p:bldP spid="32" grpId="0"/>
      <p:bldP spid="3" grpId="0" animBg="1"/>
      <p:bldP spid="3" grpId="1" animBg="1"/>
      <p:bldP spid="36" grpId="0"/>
      <p:bldP spid="59" grpId="0"/>
      <p:bldP spid="60" grpId="0"/>
      <p:bldP spid="60" grpId="1"/>
      <p:bldP spid="61" grpId="0"/>
      <p:bldP spid="61" grpId="1"/>
      <p:bldP spid="62" grpId="0"/>
      <p:bldP spid="62" grpId="1"/>
      <p:bldP spid="65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381850"/>
          </a:solidFill>
          <a:ln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Metoda po Drabkin-u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7549" y="961443"/>
            <a:ext cx="4031504" cy="348742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270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O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bjektivna i precizna metoda.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25" y="4506686"/>
            <a:ext cx="2896508" cy="217455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879441" y="4991041"/>
            <a:ext cx="675745" cy="1334580"/>
            <a:chOff x="879441" y="4991041"/>
            <a:chExt cx="675745" cy="1334580"/>
          </a:xfrm>
        </p:grpSpPr>
        <p:sp>
          <p:nvSpPr>
            <p:cNvPr id="23" name="Freeform 22"/>
            <p:cNvSpPr/>
            <p:nvPr/>
          </p:nvSpPr>
          <p:spPr>
            <a:xfrm>
              <a:off x="879441" y="5158852"/>
              <a:ext cx="675745" cy="1166769"/>
            </a:xfrm>
            <a:custGeom>
              <a:avLst/>
              <a:gdLst>
                <a:gd name="connsiteX0" fmla="*/ 0 w 700840"/>
                <a:gd name="connsiteY0" fmla="*/ 0 h 1166769"/>
                <a:gd name="connsiteX1" fmla="*/ 700840 w 700840"/>
                <a:gd name="connsiteY1" fmla="*/ 0 h 1166769"/>
                <a:gd name="connsiteX2" fmla="*/ 700840 w 700840"/>
                <a:gd name="connsiteY2" fmla="*/ 791511 h 1166769"/>
                <a:gd name="connsiteX3" fmla="*/ 700840 w 700840"/>
                <a:gd name="connsiteY3" fmla="*/ 791511 h 1166769"/>
                <a:gd name="connsiteX4" fmla="*/ 700840 w 700840"/>
                <a:gd name="connsiteY4" fmla="*/ 791512 h 1166769"/>
                <a:gd name="connsiteX5" fmla="*/ 350420 w 700840"/>
                <a:gd name="connsiteY5" fmla="*/ 1166769 h 1166769"/>
                <a:gd name="connsiteX6" fmla="*/ 0 w 700840"/>
                <a:gd name="connsiteY6" fmla="*/ 791512 h 1166769"/>
                <a:gd name="connsiteX7" fmla="*/ 0 w 700840"/>
                <a:gd name="connsiteY7" fmla="*/ 791511 h 1166769"/>
                <a:gd name="connsiteX8" fmla="*/ 0 w 700840"/>
                <a:gd name="connsiteY8" fmla="*/ 791511 h 116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0840" h="1166769">
                  <a:moveTo>
                    <a:pt x="0" y="0"/>
                  </a:moveTo>
                  <a:lnTo>
                    <a:pt x="700840" y="0"/>
                  </a:lnTo>
                  <a:lnTo>
                    <a:pt x="700840" y="791511"/>
                  </a:lnTo>
                  <a:lnTo>
                    <a:pt x="700840" y="791511"/>
                  </a:lnTo>
                  <a:lnTo>
                    <a:pt x="700840" y="791512"/>
                  </a:lnTo>
                  <a:cubicBezTo>
                    <a:pt x="700840" y="998761"/>
                    <a:pt x="543952" y="1166769"/>
                    <a:pt x="350420" y="1166769"/>
                  </a:cubicBezTo>
                  <a:cubicBezTo>
                    <a:pt x="156888" y="1166769"/>
                    <a:pt x="0" y="998761"/>
                    <a:pt x="0" y="791512"/>
                  </a:cubicBezTo>
                  <a:lnTo>
                    <a:pt x="0" y="791511"/>
                  </a:lnTo>
                  <a:lnTo>
                    <a:pt x="0" y="79151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87357" y="4991041"/>
              <a:ext cx="659912" cy="33562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79441" y="4962805"/>
            <a:ext cx="680376" cy="1334580"/>
            <a:chOff x="4912079" y="5158852"/>
            <a:chExt cx="700840" cy="1334580"/>
          </a:xfrm>
        </p:grpSpPr>
        <p:sp>
          <p:nvSpPr>
            <p:cNvPr id="24" name="Freeform 23"/>
            <p:cNvSpPr/>
            <p:nvPr/>
          </p:nvSpPr>
          <p:spPr>
            <a:xfrm>
              <a:off x="4912079" y="5326663"/>
              <a:ext cx="700840" cy="1166769"/>
            </a:xfrm>
            <a:custGeom>
              <a:avLst/>
              <a:gdLst>
                <a:gd name="connsiteX0" fmla="*/ 0 w 700840"/>
                <a:gd name="connsiteY0" fmla="*/ 0 h 1166769"/>
                <a:gd name="connsiteX1" fmla="*/ 700840 w 700840"/>
                <a:gd name="connsiteY1" fmla="*/ 0 h 1166769"/>
                <a:gd name="connsiteX2" fmla="*/ 700840 w 700840"/>
                <a:gd name="connsiteY2" fmla="*/ 791511 h 1166769"/>
                <a:gd name="connsiteX3" fmla="*/ 700840 w 700840"/>
                <a:gd name="connsiteY3" fmla="*/ 791511 h 1166769"/>
                <a:gd name="connsiteX4" fmla="*/ 700840 w 700840"/>
                <a:gd name="connsiteY4" fmla="*/ 791512 h 1166769"/>
                <a:gd name="connsiteX5" fmla="*/ 350420 w 700840"/>
                <a:gd name="connsiteY5" fmla="*/ 1166769 h 1166769"/>
                <a:gd name="connsiteX6" fmla="*/ 0 w 700840"/>
                <a:gd name="connsiteY6" fmla="*/ 791512 h 1166769"/>
                <a:gd name="connsiteX7" fmla="*/ 0 w 700840"/>
                <a:gd name="connsiteY7" fmla="*/ 791511 h 1166769"/>
                <a:gd name="connsiteX8" fmla="*/ 0 w 700840"/>
                <a:gd name="connsiteY8" fmla="*/ 791511 h 116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0840" h="1166769">
                  <a:moveTo>
                    <a:pt x="0" y="0"/>
                  </a:moveTo>
                  <a:lnTo>
                    <a:pt x="700840" y="0"/>
                  </a:lnTo>
                  <a:lnTo>
                    <a:pt x="700840" y="791511"/>
                  </a:lnTo>
                  <a:lnTo>
                    <a:pt x="700840" y="791511"/>
                  </a:lnTo>
                  <a:lnTo>
                    <a:pt x="700840" y="791512"/>
                  </a:lnTo>
                  <a:cubicBezTo>
                    <a:pt x="700840" y="998761"/>
                    <a:pt x="543952" y="1166769"/>
                    <a:pt x="350420" y="1166769"/>
                  </a:cubicBezTo>
                  <a:cubicBezTo>
                    <a:pt x="156888" y="1166769"/>
                    <a:pt x="0" y="998761"/>
                    <a:pt x="0" y="791512"/>
                  </a:cubicBezTo>
                  <a:lnTo>
                    <a:pt x="0" y="791511"/>
                  </a:lnTo>
                  <a:lnTo>
                    <a:pt x="0" y="7915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912079" y="5158852"/>
              <a:ext cx="700840" cy="335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C379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66894" y="1909010"/>
            <a:ext cx="700840" cy="4416611"/>
            <a:chOff x="598571" y="1909011"/>
            <a:chExt cx="700840" cy="4416611"/>
          </a:xfrm>
        </p:grpSpPr>
        <p:sp>
          <p:nvSpPr>
            <p:cNvPr id="18" name="Freeform 17"/>
            <p:cNvSpPr/>
            <p:nvPr/>
          </p:nvSpPr>
          <p:spPr>
            <a:xfrm>
              <a:off x="598571" y="2054883"/>
              <a:ext cx="700840" cy="4270739"/>
            </a:xfrm>
            <a:custGeom>
              <a:avLst/>
              <a:gdLst>
                <a:gd name="connsiteX0" fmla="*/ 0 w 700840"/>
                <a:gd name="connsiteY0" fmla="*/ 0 h 4270739"/>
                <a:gd name="connsiteX1" fmla="*/ 700840 w 700840"/>
                <a:gd name="connsiteY1" fmla="*/ 0 h 4270739"/>
                <a:gd name="connsiteX2" fmla="*/ 700840 w 700840"/>
                <a:gd name="connsiteY2" fmla="*/ 3895482 h 4270739"/>
                <a:gd name="connsiteX3" fmla="*/ 350420 w 700840"/>
                <a:gd name="connsiteY3" fmla="*/ 4270739 h 4270739"/>
                <a:gd name="connsiteX4" fmla="*/ 0 w 700840"/>
                <a:gd name="connsiteY4" fmla="*/ 3895482 h 427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840" h="4270739">
                  <a:moveTo>
                    <a:pt x="0" y="0"/>
                  </a:moveTo>
                  <a:lnTo>
                    <a:pt x="700840" y="0"/>
                  </a:lnTo>
                  <a:lnTo>
                    <a:pt x="700840" y="3895482"/>
                  </a:lnTo>
                  <a:cubicBezTo>
                    <a:pt x="700840" y="4102731"/>
                    <a:pt x="543952" y="4270739"/>
                    <a:pt x="350420" y="4270739"/>
                  </a:cubicBezTo>
                  <a:cubicBezTo>
                    <a:pt x="156888" y="4270739"/>
                    <a:pt x="0" y="4102731"/>
                    <a:pt x="0" y="3895482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8571" y="1909011"/>
              <a:ext cx="700840" cy="3356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123625" y="1815506"/>
            <a:ext cx="5325382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1.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Sipati 5 mL Drabkin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-ovog reagensa u epruvetu.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25144" y="2244632"/>
            <a:ext cx="0" cy="332626"/>
          </a:xfrm>
          <a:prstGeom prst="straightConnector1">
            <a:avLst/>
          </a:prstGeom>
          <a:ln w="57150">
            <a:solidFill>
              <a:srgbClr val="381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123625" y="2600410"/>
            <a:ext cx="6647396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2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Dodati 0,02 mL krvi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u epruvetu </a:t>
            </a:r>
            <a:r>
              <a:rPr lang="sr-Latn-RS" sz="2000" smtClean="0">
                <a:solidFill>
                  <a:srgbClr val="381850"/>
                </a:solidFill>
                <a:latin typeface="Garamond" panose="02020404030301010803" pitchFamily="18" charset="0"/>
              </a:rPr>
              <a:t>sa Drabkin-ovim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reagensom.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25144" y="3029536"/>
            <a:ext cx="0" cy="332626"/>
          </a:xfrm>
          <a:prstGeom prst="straightConnector1">
            <a:avLst/>
          </a:prstGeom>
          <a:ln w="57150">
            <a:solidFill>
              <a:srgbClr val="381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123624" y="3385313"/>
            <a:ext cx="6772725" cy="60262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3.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Nakon 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5 min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 </a:t>
            </a:r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s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adržaj epruvete preneti u kivetu i 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fotometrirati</a:t>
            </a:r>
          </a:p>
          <a:p>
            <a:r>
              <a:rPr lang="sr-Latn-RS" sz="2000" b="1" dirty="0">
                <a:solidFill>
                  <a:srgbClr val="381850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 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na 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540-546 nm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(</a:t>
            </a:r>
            <a:r>
              <a:rPr lang="el-GR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λ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).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3028" y="-531639"/>
            <a:ext cx="1383954" cy="31880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8775">
            <a:off x="252367" y="-844761"/>
            <a:ext cx="1565256" cy="3440931"/>
          </a:xfrm>
          <a:prstGeom prst="rect">
            <a:avLst/>
          </a:prstGeom>
        </p:spPr>
      </p:pic>
      <p:sp>
        <p:nvSpPr>
          <p:cNvPr id="46" name="Freeform 45"/>
          <p:cNvSpPr/>
          <p:nvPr/>
        </p:nvSpPr>
        <p:spPr>
          <a:xfrm>
            <a:off x="979714" y="2199515"/>
            <a:ext cx="246743" cy="45719"/>
          </a:xfrm>
          <a:custGeom>
            <a:avLst/>
            <a:gdLst>
              <a:gd name="connsiteX0" fmla="*/ 0 w 193524"/>
              <a:gd name="connsiteY0" fmla="*/ 0 h 26967"/>
              <a:gd name="connsiteX1" fmla="*/ 50800 w 193524"/>
              <a:gd name="connsiteY1" fmla="*/ 14514 h 26967"/>
              <a:gd name="connsiteX2" fmla="*/ 91924 w 193524"/>
              <a:gd name="connsiteY2" fmla="*/ 21771 h 26967"/>
              <a:gd name="connsiteX3" fmla="*/ 118534 w 193524"/>
              <a:gd name="connsiteY3" fmla="*/ 26609 h 26967"/>
              <a:gd name="connsiteX4" fmla="*/ 140305 w 193524"/>
              <a:gd name="connsiteY4" fmla="*/ 26609 h 26967"/>
              <a:gd name="connsiteX5" fmla="*/ 166915 w 193524"/>
              <a:gd name="connsiteY5" fmla="*/ 26609 h 26967"/>
              <a:gd name="connsiteX6" fmla="*/ 179010 w 193524"/>
              <a:gd name="connsiteY6" fmla="*/ 26609 h 26967"/>
              <a:gd name="connsiteX7" fmla="*/ 183848 w 193524"/>
              <a:gd name="connsiteY7" fmla="*/ 24190 h 26967"/>
              <a:gd name="connsiteX8" fmla="*/ 193524 w 193524"/>
              <a:gd name="connsiteY8" fmla="*/ 24190 h 2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524" h="26967">
                <a:moveTo>
                  <a:pt x="0" y="0"/>
                </a:moveTo>
                <a:cubicBezTo>
                  <a:pt x="17739" y="5442"/>
                  <a:pt x="35479" y="10885"/>
                  <a:pt x="50800" y="14514"/>
                </a:cubicBezTo>
                <a:cubicBezTo>
                  <a:pt x="66121" y="18143"/>
                  <a:pt x="91924" y="21771"/>
                  <a:pt x="91924" y="21771"/>
                </a:cubicBezTo>
                <a:cubicBezTo>
                  <a:pt x="103213" y="23787"/>
                  <a:pt x="110471" y="25803"/>
                  <a:pt x="118534" y="26609"/>
                </a:cubicBezTo>
                <a:cubicBezTo>
                  <a:pt x="126597" y="27415"/>
                  <a:pt x="140305" y="26609"/>
                  <a:pt x="140305" y="26609"/>
                </a:cubicBezTo>
                <a:lnTo>
                  <a:pt x="166915" y="26609"/>
                </a:lnTo>
                <a:lnTo>
                  <a:pt x="179010" y="26609"/>
                </a:lnTo>
                <a:cubicBezTo>
                  <a:pt x="181832" y="26206"/>
                  <a:pt x="183848" y="24190"/>
                  <a:pt x="183848" y="24190"/>
                </a:cubicBezTo>
                <a:cubicBezTo>
                  <a:pt x="186267" y="23787"/>
                  <a:pt x="189895" y="23988"/>
                  <a:pt x="193524" y="2419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588695" y="4645041"/>
            <a:ext cx="2742488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Hb (Fe</a:t>
            </a:r>
            <a:r>
              <a:rPr lang="sr-Latn-RS" sz="2000" b="1" baseline="30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2</a:t>
            </a:r>
            <a:r>
              <a:rPr lang="en-US" sz="2000" b="1" baseline="30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+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) + </a:t>
            </a:r>
            <a:r>
              <a:rPr lang="en-US" b="1" dirty="0">
                <a:solidFill>
                  <a:srgbClr val="381850"/>
                </a:solidFill>
                <a:latin typeface="Garamond" panose="02020404030301010803" pitchFamily="18" charset="0"/>
              </a:rPr>
              <a:t>K</a:t>
            </a:r>
            <a:r>
              <a:rPr lang="en-US" b="1" baseline="-25000" dirty="0">
                <a:solidFill>
                  <a:srgbClr val="381850"/>
                </a:solidFill>
                <a:latin typeface="Garamond" panose="02020404030301010803" pitchFamily="18" charset="0"/>
              </a:rPr>
              <a:t>3</a:t>
            </a:r>
            <a:r>
              <a:rPr lang="en-US" b="1" dirty="0">
                <a:solidFill>
                  <a:srgbClr val="381850"/>
                </a:solidFill>
                <a:latin typeface="Garamond" panose="02020404030301010803" pitchFamily="18" charset="0"/>
              </a:rPr>
              <a:t>Fe</a:t>
            </a:r>
            <a:r>
              <a:rPr lang="en-US" b="1" baseline="30000" dirty="0">
                <a:solidFill>
                  <a:srgbClr val="381850"/>
                </a:solidFill>
                <a:latin typeface="Garamond" panose="02020404030301010803" pitchFamily="18" charset="0"/>
              </a:rPr>
              <a:t>3+</a:t>
            </a:r>
            <a:r>
              <a:rPr lang="en-US" b="1" dirty="0">
                <a:solidFill>
                  <a:srgbClr val="381850"/>
                </a:solidFill>
                <a:latin typeface="Garamond" panose="02020404030301010803" pitchFamily="18" charset="0"/>
              </a:rPr>
              <a:t>CN</a:t>
            </a:r>
            <a:r>
              <a:rPr lang="en-US" b="1" baseline="-25000" dirty="0">
                <a:solidFill>
                  <a:srgbClr val="381850"/>
                </a:solidFill>
                <a:latin typeface="Garamond" panose="02020404030301010803" pitchFamily="18" charset="0"/>
              </a:rPr>
              <a:t>6</a:t>
            </a:r>
            <a:endParaRPr lang="en-US" b="1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62" y="4905221"/>
            <a:ext cx="1559798" cy="13921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6816" y="5902358"/>
            <a:ext cx="472955" cy="364195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3318755" y="5380872"/>
            <a:ext cx="3282368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MetHb (Fe</a:t>
            </a:r>
            <a:r>
              <a:rPr lang="sr-Latn-RS" sz="2000" b="1" baseline="30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3</a:t>
            </a:r>
            <a:r>
              <a:rPr lang="en-US" sz="2000" b="1" baseline="30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+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) + </a:t>
            </a:r>
            <a:r>
              <a:rPr lang="en-US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K</a:t>
            </a:r>
            <a:r>
              <a:rPr lang="sr-Latn-RS" b="1" baseline="-25000" dirty="0">
                <a:solidFill>
                  <a:srgbClr val="381850"/>
                </a:solidFill>
                <a:latin typeface="Garamond" panose="02020404030301010803" pitchFamily="18" charset="0"/>
              </a:rPr>
              <a:t>4</a:t>
            </a:r>
            <a:r>
              <a:rPr lang="en-US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Fe</a:t>
            </a:r>
            <a:r>
              <a:rPr lang="sr-Latn-RS" b="1" baseline="30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2</a:t>
            </a:r>
            <a:r>
              <a:rPr lang="en-US" b="1" baseline="30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+</a:t>
            </a:r>
            <a:r>
              <a:rPr lang="en-US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CN</a:t>
            </a:r>
            <a:r>
              <a:rPr lang="en-US" b="1" baseline="-25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6</a:t>
            </a:r>
            <a:endParaRPr lang="en-US" b="1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612568" y="6074862"/>
            <a:ext cx="2694742" cy="70441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Cijanomethemoglobin</a:t>
            </a:r>
          </a:p>
          <a:p>
            <a:pPr algn="ctr"/>
            <a:r>
              <a:rPr lang="sr-Latn-R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(CNFe</a:t>
            </a:r>
            <a:r>
              <a:rPr lang="en-US" sz="2000" b="1" baseline="300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3+</a:t>
            </a:r>
            <a:r>
              <a:rPr lang="sr-Latn-RS" sz="2000" b="1" baseline="300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globin)</a:t>
            </a:r>
            <a:endParaRPr lang="en-US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959939" y="5048246"/>
            <a:ext cx="0" cy="332626"/>
          </a:xfrm>
          <a:prstGeom prst="straightConnector1">
            <a:avLst/>
          </a:prstGeom>
          <a:ln w="57150">
            <a:solidFill>
              <a:srgbClr val="381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959939" y="5789549"/>
            <a:ext cx="0" cy="332626"/>
          </a:xfrm>
          <a:prstGeom prst="straightConnector1">
            <a:avLst/>
          </a:prstGeom>
          <a:ln w="57150">
            <a:solidFill>
              <a:srgbClr val="381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  <p:bldP spid="46" grpId="0" animBg="1"/>
      <p:bldP spid="48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488796" y="3967095"/>
            <a:ext cx="1709187" cy="76957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381850"/>
          </a:solidFill>
          <a:ln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Metoda po Drabkin-u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7549" y="961443"/>
            <a:ext cx="4031504" cy="348742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270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Fotometriranje na spektrofotometru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7117" y="3711801"/>
            <a:ext cx="2011680" cy="128016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2" y="3424418"/>
            <a:ext cx="1954704" cy="26024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88794" y="3968122"/>
            <a:ext cx="198318" cy="769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88797" y="4736666"/>
            <a:ext cx="198318" cy="7200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88797" y="3206550"/>
            <a:ext cx="198318" cy="7605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97985" y="3807868"/>
            <a:ext cx="590491" cy="16488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85248" y="6237104"/>
            <a:ext cx="1124232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Izvor svetlosti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09480" y="5189150"/>
            <a:ext cx="1384096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λ=</a:t>
            </a:r>
            <a:r>
              <a:rPr lang="sr-Latn-R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540 nm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25837" y="6237104"/>
            <a:ext cx="1124232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Blenda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01274" y="6234586"/>
            <a:ext cx="983911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Kiveta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41186" y="6234586"/>
            <a:ext cx="1290972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Fotoćelija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8476" y="3956055"/>
            <a:ext cx="1177243" cy="769571"/>
          </a:xfrm>
          <a:prstGeom prst="rect">
            <a:avLst/>
          </a:prstGeom>
          <a:solidFill>
            <a:srgbClr val="FFDF7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214795" y="4171198"/>
            <a:ext cx="2013096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Apsorbanca (</a:t>
            </a:r>
            <a:r>
              <a:rPr lang="sr-Latn-RS" sz="2000" b="1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A</a:t>
            </a:r>
            <a:r>
              <a:rPr lang="sr-Latn-R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97984" y="3807867"/>
            <a:ext cx="590491" cy="1648893"/>
          </a:xfrm>
          <a:prstGeom prst="rect">
            <a:avLst/>
          </a:prstGeom>
          <a:solidFill>
            <a:srgbClr val="EF8B4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564865" y="5829959"/>
            <a:ext cx="1856727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CNFe</a:t>
            </a:r>
            <a:r>
              <a:rPr lang="en-US" sz="2000" b="1" baseline="30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3+</a:t>
            </a:r>
            <a:r>
              <a:rPr lang="sr-Latn-RS" sz="2000" b="1" baseline="30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globin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4027" y="1657150"/>
            <a:ext cx="3604362" cy="69718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Intenzitet boje je proporcionalan koncentraciji </a:t>
            </a:r>
            <a:r>
              <a:rPr lang="sr-Latn-RS" dirty="0">
                <a:solidFill>
                  <a:srgbClr val="7030A0"/>
                </a:solidFill>
                <a:latin typeface="Garamond" panose="02020404030301010803" pitchFamily="18" charset="0"/>
              </a:rPr>
              <a:t>CNFe</a:t>
            </a:r>
            <a:r>
              <a:rPr lang="en-US" baseline="30000" dirty="0">
                <a:solidFill>
                  <a:srgbClr val="7030A0"/>
                </a:solidFill>
                <a:latin typeface="Garamond" panose="02020404030301010803" pitchFamily="18" charset="0"/>
              </a:rPr>
              <a:t>3+</a:t>
            </a:r>
            <a:r>
              <a:rPr lang="sr-Latn-RS" baseline="30000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  <a:r>
              <a:rPr lang="sr-Latn-RS" dirty="0" smtClean="0">
                <a:solidFill>
                  <a:srgbClr val="7030A0"/>
                </a:solidFill>
                <a:latin typeface="Garamond" panose="02020404030301010803" pitchFamily="18" charset="0"/>
              </a:rPr>
              <a:t>globina.</a:t>
            </a:r>
            <a:endParaRPr lang="en-US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86604" y="3956055"/>
            <a:ext cx="1177243" cy="7695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65720" y="3711800"/>
            <a:ext cx="241904" cy="12801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97986" y="3206549"/>
            <a:ext cx="590491" cy="22502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381347" y="1657149"/>
            <a:ext cx="2223761" cy="69718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Viša koncentracija </a:t>
            </a:r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CNFe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3+</a:t>
            </a:r>
            <a:r>
              <a:rPr lang="sr-Latn-RS" baseline="30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globina</a:t>
            </a:r>
            <a:r>
              <a:rPr lang="sr-Latn-RS" sz="2000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?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99344" y="4451631"/>
            <a:ext cx="737751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sr-Latn-R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aste</a:t>
            </a:r>
            <a:endParaRPr lang="en-US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16333" y="5352483"/>
            <a:ext cx="2967509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i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A</a:t>
            </a:r>
            <a:r>
              <a:rPr lang="sr-Latn-RS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x 368 = konc. Hb (g/L) </a:t>
            </a:r>
            <a:endParaRPr lang="en-US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8" grpId="0" animBg="1"/>
      <p:bldP spid="8" grpId="1" animBg="1"/>
      <p:bldP spid="8" grpId="2" animBg="1"/>
      <p:bldP spid="17" grpId="0"/>
      <p:bldP spid="21" grpId="0" animBg="1"/>
      <p:bldP spid="21" grpId="1" animBg="1"/>
      <p:bldP spid="22" grpId="0"/>
      <p:bldP spid="23" grpId="0" animBg="1"/>
      <p:bldP spid="24" grpId="0"/>
      <p:bldP spid="25" grpId="0"/>
      <p:bldP spid="27" grpId="0" animBg="1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Hematokrit (Ht, Hct)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79610" y="805595"/>
            <a:ext cx="6840761" cy="438571"/>
          </a:xfrm>
          <a:prstGeom prst="roundRect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Odnos zapremine eritrocita i pune krvi (L/L ili %). </a:t>
            </a:r>
            <a:endParaRPr lang="en-US" sz="24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4" y="1408710"/>
            <a:ext cx="5337210" cy="48346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3088" y="5417890"/>
            <a:ext cx="16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Leukociti i trombociti</a:t>
            </a:r>
          </a:p>
          <a:p>
            <a:pPr algn="ctr"/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(~1 %)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92969" y="2805900"/>
            <a:ext cx="1372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D6A300"/>
                </a:solidFill>
                <a:latin typeface="Garamond" panose="02020404030301010803" pitchFamily="18" charset="0"/>
              </a:rPr>
              <a:t>Krvna plazma</a:t>
            </a:r>
          </a:p>
          <a:p>
            <a:r>
              <a:rPr lang="sr-Latn-RS" sz="2400" b="1" dirty="0" smtClean="0">
                <a:solidFill>
                  <a:srgbClr val="D6A300"/>
                </a:solidFill>
                <a:latin typeface="Garamond" panose="02020404030301010803" pitchFamily="18" charset="0"/>
              </a:rPr>
              <a:t>(55 %)</a:t>
            </a:r>
            <a:endParaRPr lang="en-US" sz="2400" b="1" dirty="0">
              <a:solidFill>
                <a:srgbClr val="D6A300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3929" y="6274525"/>
            <a:ext cx="244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820000"/>
                </a:solidFill>
                <a:latin typeface="Garamond" panose="02020404030301010803" pitchFamily="18" charset="0"/>
              </a:rPr>
              <a:t>Eritrociti (45 %)</a:t>
            </a:r>
            <a:endParaRPr lang="en-US" sz="24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1181835">
            <a:off x="5836984" y="2330566"/>
            <a:ext cx="2850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b="1" dirty="0" smtClean="0">
                <a:solidFill>
                  <a:srgbClr val="820000"/>
                </a:solidFill>
                <a:latin typeface="Garamond" panose="02020404030301010803" pitchFamily="18" charset="0"/>
              </a:rPr>
              <a:t>Zavisi od?</a:t>
            </a:r>
            <a:endParaRPr lang="en-US" sz="48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36070" y="3860434"/>
            <a:ext cx="2991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D6A300"/>
                </a:solidFill>
                <a:latin typeface="Garamond" panose="02020404030301010803" pitchFamily="18" charset="0"/>
              </a:rPr>
              <a:t>Zapremine krvne plazme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01553" y="4338435"/>
            <a:ext cx="1860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820000"/>
                </a:solidFill>
                <a:latin typeface="Garamond" panose="02020404030301010803" pitchFamily="18" charset="0"/>
              </a:rPr>
              <a:t>Broja eritrocita</a:t>
            </a:r>
            <a:endParaRPr lang="sr-Latn-RS" sz="2000" b="1" dirty="0" smtClean="0">
              <a:solidFill>
                <a:srgbClr val="D6A300"/>
              </a:solidFill>
              <a:latin typeface="Garamond" panose="020204040303010108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67410" y="4824706"/>
            <a:ext cx="212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820000"/>
                </a:solidFill>
                <a:latin typeface="Garamond" panose="02020404030301010803" pitchFamily="18" charset="0"/>
              </a:rPr>
              <a:t>Veličine </a:t>
            </a:r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eritrocita</a:t>
            </a:r>
            <a:endParaRPr lang="sr-Latn-RS" sz="2000" b="1" dirty="0">
              <a:solidFill>
                <a:srgbClr val="D6A300"/>
              </a:solidFill>
              <a:latin typeface="Garamond" panose="020204040303010108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39599" y="5310977"/>
            <a:ext cx="1984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820000"/>
                </a:solidFill>
                <a:latin typeface="Garamond" panose="02020404030301010803" pitchFamily="18" charset="0"/>
              </a:rPr>
              <a:t>Oblika </a:t>
            </a:r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eritrocita</a:t>
            </a:r>
            <a:endParaRPr lang="sr-Latn-RS" sz="2000" b="1" dirty="0">
              <a:solidFill>
                <a:srgbClr val="D6A3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1170</TotalTime>
  <Words>735</Words>
  <Application>Microsoft Office PowerPoint</Application>
  <PresentationFormat>On-screen Show (4:3)</PresentationFormat>
  <Paragraphs>172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Laboratorija</dc:creator>
  <cp:lastModifiedBy>Dušan Bošnjaković</cp:lastModifiedBy>
  <cp:revision>85</cp:revision>
  <dcterms:created xsi:type="dcterms:W3CDTF">2021-04-16T07:59:59Z</dcterms:created>
  <dcterms:modified xsi:type="dcterms:W3CDTF">2024-11-17T19:27:00Z</dcterms:modified>
</cp:coreProperties>
</file>